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8" r:id="rId1"/>
  </p:sldMasterIdLst>
  <p:sldIdLst>
    <p:sldId id="256" r:id="rId2"/>
    <p:sldId id="296" r:id="rId3"/>
    <p:sldId id="269" r:id="rId4"/>
    <p:sldId id="297" r:id="rId5"/>
    <p:sldId id="298" r:id="rId6"/>
    <p:sldId id="271" r:id="rId7"/>
    <p:sldId id="299" r:id="rId8"/>
    <p:sldId id="272" r:id="rId9"/>
    <p:sldId id="273" r:id="rId10"/>
    <p:sldId id="276" r:id="rId11"/>
    <p:sldId id="275" r:id="rId12"/>
    <p:sldId id="277" r:id="rId13"/>
    <p:sldId id="279" r:id="rId14"/>
    <p:sldId id="280" r:id="rId15"/>
    <p:sldId id="300" r:id="rId16"/>
    <p:sldId id="302" r:id="rId17"/>
    <p:sldId id="303" r:id="rId18"/>
    <p:sldId id="304" r:id="rId19"/>
    <p:sldId id="305" r:id="rId20"/>
    <p:sldId id="301" r:id="rId21"/>
    <p:sldId id="282" r:id="rId22"/>
    <p:sldId id="295" r:id="rId23"/>
    <p:sldId id="396" r:id="rId24"/>
    <p:sldId id="397" r:id="rId25"/>
    <p:sldId id="398" r:id="rId26"/>
    <p:sldId id="399" r:id="rId27"/>
    <p:sldId id="400" r:id="rId28"/>
    <p:sldId id="401" r:id="rId29"/>
    <p:sldId id="402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17" r:id="rId42"/>
    <p:sldId id="318" r:id="rId43"/>
    <p:sldId id="326" r:id="rId44"/>
    <p:sldId id="327" r:id="rId45"/>
    <p:sldId id="328" r:id="rId46"/>
    <p:sldId id="329" r:id="rId47"/>
    <p:sldId id="330" r:id="rId48"/>
    <p:sldId id="331" r:id="rId49"/>
    <p:sldId id="332" r:id="rId50"/>
    <p:sldId id="333" r:id="rId51"/>
    <p:sldId id="334" r:id="rId52"/>
    <p:sldId id="335" r:id="rId53"/>
    <p:sldId id="336" r:id="rId54"/>
    <p:sldId id="337" r:id="rId55"/>
    <p:sldId id="338" r:id="rId56"/>
    <p:sldId id="339" r:id="rId57"/>
    <p:sldId id="340" r:id="rId58"/>
    <p:sldId id="341" r:id="rId59"/>
    <p:sldId id="342" r:id="rId60"/>
    <p:sldId id="343" r:id="rId61"/>
    <p:sldId id="344" r:id="rId62"/>
    <p:sldId id="345" r:id="rId63"/>
    <p:sldId id="346" r:id="rId64"/>
    <p:sldId id="347" r:id="rId65"/>
    <p:sldId id="348" r:id="rId66"/>
    <p:sldId id="349" r:id="rId67"/>
    <p:sldId id="350" r:id="rId68"/>
    <p:sldId id="351" r:id="rId69"/>
    <p:sldId id="352" r:id="rId70"/>
    <p:sldId id="353" r:id="rId71"/>
    <p:sldId id="354" r:id="rId72"/>
    <p:sldId id="355" r:id="rId73"/>
    <p:sldId id="356" r:id="rId74"/>
    <p:sldId id="357" r:id="rId75"/>
    <p:sldId id="358" r:id="rId76"/>
    <p:sldId id="359" r:id="rId77"/>
    <p:sldId id="360" r:id="rId78"/>
    <p:sldId id="361" r:id="rId79"/>
    <p:sldId id="362" r:id="rId80"/>
    <p:sldId id="363" r:id="rId81"/>
    <p:sldId id="364" r:id="rId82"/>
    <p:sldId id="365" r:id="rId83"/>
    <p:sldId id="366" r:id="rId84"/>
    <p:sldId id="367" r:id="rId85"/>
    <p:sldId id="368" r:id="rId86"/>
    <p:sldId id="369" r:id="rId87"/>
    <p:sldId id="370" r:id="rId88"/>
    <p:sldId id="371" r:id="rId89"/>
    <p:sldId id="372" r:id="rId90"/>
    <p:sldId id="373" r:id="rId91"/>
    <p:sldId id="374" r:id="rId92"/>
    <p:sldId id="375" r:id="rId93"/>
    <p:sldId id="376" r:id="rId94"/>
    <p:sldId id="377" r:id="rId95"/>
    <p:sldId id="378" r:id="rId96"/>
    <p:sldId id="379" r:id="rId97"/>
    <p:sldId id="380" r:id="rId98"/>
    <p:sldId id="381" r:id="rId99"/>
    <p:sldId id="382" r:id="rId100"/>
    <p:sldId id="383" r:id="rId101"/>
    <p:sldId id="384" r:id="rId102"/>
    <p:sldId id="385" r:id="rId103"/>
    <p:sldId id="319" r:id="rId104"/>
    <p:sldId id="320" r:id="rId105"/>
    <p:sldId id="283" r:id="rId106"/>
    <p:sldId id="284" r:id="rId107"/>
    <p:sldId id="285" r:id="rId108"/>
    <p:sldId id="286" r:id="rId109"/>
    <p:sldId id="287" r:id="rId110"/>
    <p:sldId id="288" r:id="rId111"/>
    <p:sldId id="289" r:id="rId112"/>
    <p:sldId id="290" r:id="rId11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416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19958F-1022-4532-AFA2-708C3E43D6A4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5C763BB-357B-485A-AF90-F8012395E8C8}">
      <dgm:prSet phldrT="[Text]"/>
      <dgm:spPr/>
      <dgm:t>
        <a:bodyPr/>
        <a:lstStyle/>
        <a:p>
          <a:r>
            <a:rPr lang="en-US" dirty="0" smtClean="0"/>
            <a:t>Data Compression Strategies</a:t>
          </a:r>
          <a:endParaRPr lang="en-IN" dirty="0"/>
        </a:p>
      </dgm:t>
    </dgm:pt>
    <dgm:pt modelId="{892496A9-FFD6-4AE0-8ACB-91DD53501C93}" type="parTrans" cxnId="{C61D3CB6-B71D-480B-83F3-3C671DDA649D}">
      <dgm:prSet/>
      <dgm:spPr/>
      <dgm:t>
        <a:bodyPr/>
        <a:lstStyle/>
        <a:p>
          <a:endParaRPr lang="en-IN"/>
        </a:p>
      </dgm:t>
    </dgm:pt>
    <dgm:pt modelId="{56599E48-38F0-4104-B277-89A1D0B29650}" type="sibTrans" cxnId="{C61D3CB6-B71D-480B-83F3-3C671DDA649D}">
      <dgm:prSet/>
      <dgm:spPr/>
      <dgm:t>
        <a:bodyPr/>
        <a:lstStyle/>
        <a:p>
          <a:endParaRPr lang="en-IN"/>
        </a:p>
      </dgm:t>
    </dgm:pt>
    <dgm:pt modelId="{7AB4C85E-9A2B-4150-97B2-4AA8F0A7E3E4}">
      <dgm:prSet phldrT="[Text]"/>
      <dgm:spPr/>
      <dgm:t>
        <a:bodyPr/>
        <a:lstStyle/>
        <a:p>
          <a:r>
            <a:rPr lang="en-US" dirty="0" smtClean="0"/>
            <a:t>Lossless Compression</a:t>
          </a:r>
          <a:endParaRPr lang="en-IN" dirty="0"/>
        </a:p>
      </dgm:t>
    </dgm:pt>
    <dgm:pt modelId="{588C5594-2D70-40D7-9650-CAD3FFBDCB07}" type="parTrans" cxnId="{EA8A745F-E36E-4204-9EDC-C1A8E6184C79}">
      <dgm:prSet/>
      <dgm:spPr/>
      <dgm:t>
        <a:bodyPr/>
        <a:lstStyle/>
        <a:p>
          <a:endParaRPr lang="en-IN"/>
        </a:p>
      </dgm:t>
    </dgm:pt>
    <dgm:pt modelId="{8C2F2233-AB0D-4CF8-9471-C2D6503DF4A8}" type="sibTrans" cxnId="{EA8A745F-E36E-4204-9EDC-C1A8E6184C79}">
      <dgm:prSet/>
      <dgm:spPr/>
      <dgm:t>
        <a:bodyPr/>
        <a:lstStyle/>
        <a:p>
          <a:endParaRPr lang="en-IN"/>
        </a:p>
      </dgm:t>
    </dgm:pt>
    <dgm:pt modelId="{4623DE36-7BA0-420B-BB4F-782AC166477A}">
      <dgm:prSet phldrT="[Text]"/>
      <dgm:spPr/>
      <dgm:t>
        <a:bodyPr/>
        <a:lstStyle/>
        <a:p>
          <a:r>
            <a:rPr lang="en-US" dirty="0" err="1" smtClean="0"/>
            <a:t>Lossy</a:t>
          </a:r>
          <a:r>
            <a:rPr lang="en-US" dirty="0" smtClean="0"/>
            <a:t> Compression</a:t>
          </a:r>
          <a:endParaRPr lang="en-IN" dirty="0"/>
        </a:p>
      </dgm:t>
    </dgm:pt>
    <dgm:pt modelId="{F4A6B43F-78A9-441E-8011-2F7BF9FCCE9E}" type="parTrans" cxnId="{84CC672A-2149-4F64-A674-F3BDB03AB62A}">
      <dgm:prSet/>
      <dgm:spPr/>
      <dgm:t>
        <a:bodyPr/>
        <a:lstStyle/>
        <a:p>
          <a:endParaRPr lang="en-IN"/>
        </a:p>
      </dgm:t>
    </dgm:pt>
    <dgm:pt modelId="{EECA0512-7481-4F29-97B1-EB4BC5B34B79}" type="sibTrans" cxnId="{84CC672A-2149-4F64-A674-F3BDB03AB62A}">
      <dgm:prSet/>
      <dgm:spPr/>
      <dgm:t>
        <a:bodyPr/>
        <a:lstStyle/>
        <a:p>
          <a:endParaRPr lang="en-IN"/>
        </a:p>
      </dgm:t>
    </dgm:pt>
    <dgm:pt modelId="{1A3168AF-1454-4CF2-AF04-61A90DBE35F0}" type="pres">
      <dgm:prSet presAssocID="{9A19958F-1022-4532-AFA2-708C3E43D6A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IN"/>
        </a:p>
      </dgm:t>
    </dgm:pt>
    <dgm:pt modelId="{73ECCB45-D648-49A1-A0AE-52E6F7584FC5}" type="pres">
      <dgm:prSet presAssocID="{C5C763BB-357B-485A-AF90-F8012395E8C8}" presName="hierRoot1" presStyleCnt="0"/>
      <dgm:spPr/>
    </dgm:pt>
    <dgm:pt modelId="{156C0CFF-35E5-48C5-BCA1-0CDBFD23BB56}" type="pres">
      <dgm:prSet presAssocID="{C5C763BB-357B-485A-AF90-F8012395E8C8}" presName="composite" presStyleCnt="0"/>
      <dgm:spPr/>
    </dgm:pt>
    <dgm:pt modelId="{CDAB8B87-C164-41C1-826E-703C2815CBB8}" type="pres">
      <dgm:prSet presAssocID="{C5C763BB-357B-485A-AF90-F8012395E8C8}" presName="background" presStyleLbl="node0" presStyleIdx="0" presStyleCnt="1"/>
      <dgm:spPr/>
    </dgm:pt>
    <dgm:pt modelId="{52A93F2C-38AA-497F-9449-0BA489841CBA}" type="pres">
      <dgm:prSet presAssocID="{C5C763BB-357B-485A-AF90-F8012395E8C8}" presName="text" presStyleLbl="fgAcc0" presStyleIdx="0" presStyleCnt="1" custScaleY="63198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3EBE229D-4CE6-4AA4-BB08-9441F6C39F5C}" type="pres">
      <dgm:prSet presAssocID="{C5C763BB-357B-485A-AF90-F8012395E8C8}" presName="hierChild2" presStyleCnt="0"/>
      <dgm:spPr/>
    </dgm:pt>
    <dgm:pt modelId="{A89C7ADB-DB20-4F87-BCCD-F5CE66A40AD1}" type="pres">
      <dgm:prSet presAssocID="{588C5594-2D70-40D7-9650-CAD3FFBDCB07}" presName="Name10" presStyleLbl="parChTrans1D2" presStyleIdx="0" presStyleCnt="2"/>
      <dgm:spPr/>
      <dgm:t>
        <a:bodyPr/>
        <a:lstStyle/>
        <a:p>
          <a:endParaRPr lang="en-IN"/>
        </a:p>
      </dgm:t>
    </dgm:pt>
    <dgm:pt modelId="{DB1EB2AC-8757-46CF-AB46-12BB40BA76EA}" type="pres">
      <dgm:prSet presAssocID="{7AB4C85E-9A2B-4150-97B2-4AA8F0A7E3E4}" presName="hierRoot2" presStyleCnt="0"/>
      <dgm:spPr/>
    </dgm:pt>
    <dgm:pt modelId="{B9BF3F1B-9497-40E3-9292-D2A1E74B30AF}" type="pres">
      <dgm:prSet presAssocID="{7AB4C85E-9A2B-4150-97B2-4AA8F0A7E3E4}" presName="composite2" presStyleCnt="0"/>
      <dgm:spPr/>
    </dgm:pt>
    <dgm:pt modelId="{E04F5A3E-B5FB-4CA3-BCC8-382A07135404}" type="pres">
      <dgm:prSet presAssocID="{7AB4C85E-9A2B-4150-97B2-4AA8F0A7E3E4}" presName="background2" presStyleLbl="node2" presStyleIdx="0" presStyleCnt="2"/>
      <dgm:spPr/>
    </dgm:pt>
    <dgm:pt modelId="{9EEB2900-F7B0-44A1-A754-4E351F221EE3}" type="pres">
      <dgm:prSet presAssocID="{7AB4C85E-9A2B-4150-97B2-4AA8F0A7E3E4}" presName="text2" presStyleLbl="fgAcc2" presStyleIdx="0" presStyleCnt="2" custScaleY="58408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34FB3596-0342-4991-B958-D855F24BDE9C}" type="pres">
      <dgm:prSet presAssocID="{7AB4C85E-9A2B-4150-97B2-4AA8F0A7E3E4}" presName="hierChild3" presStyleCnt="0"/>
      <dgm:spPr/>
    </dgm:pt>
    <dgm:pt modelId="{C654009E-F23D-455E-B1ED-9A7E9B4C3C6F}" type="pres">
      <dgm:prSet presAssocID="{F4A6B43F-78A9-441E-8011-2F7BF9FCCE9E}" presName="Name10" presStyleLbl="parChTrans1D2" presStyleIdx="1" presStyleCnt="2"/>
      <dgm:spPr/>
      <dgm:t>
        <a:bodyPr/>
        <a:lstStyle/>
        <a:p>
          <a:endParaRPr lang="en-IN"/>
        </a:p>
      </dgm:t>
    </dgm:pt>
    <dgm:pt modelId="{6CDC0AD7-87C2-40BC-941E-F567008831D6}" type="pres">
      <dgm:prSet presAssocID="{4623DE36-7BA0-420B-BB4F-782AC166477A}" presName="hierRoot2" presStyleCnt="0"/>
      <dgm:spPr/>
    </dgm:pt>
    <dgm:pt modelId="{586B5355-1725-4324-BE9B-7CB6883729AF}" type="pres">
      <dgm:prSet presAssocID="{4623DE36-7BA0-420B-BB4F-782AC166477A}" presName="composite2" presStyleCnt="0"/>
      <dgm:spPr/>
    </dgm:pt>
    <dgm:pt modelId="{9E4283E2-011A-46AA-BF76-57CF738C3A9F}" type="pres">
      <dgm:prSet presAssocID="{4623DE36-7BA0-420B-BB4F-782AC166477A}" presName="background2" presStyleLbl="node2" presStyleIdx="1" presStyleCnt="2"/>
      <dgm:spPr/>
    </dgm:pt>
    <dgm:pt modelId="{FDFAC8E2-EC70-4C1E-9365-16FE218030D8}" type="pres">
      <dgm:prSet presAssocID="{4623DE36-7BA0-420B-BB4F-782AC166477A}" presName="text2" presStyleLbl="fgAcc2" presStyleIdx="1" presStyleCnt="2" custScaleY="48315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3B331248-604A-4CBD-9971-E6EEBD273682}" type="pres">
      <dgm:prSet presAssocID="{4623DE36-7BA0-420B-BB4F-782AC166477A}" presName="hierChild3" presStyleCnt="0"/>
      <dgm:spPr/>
    </dgm:pt>
  </dgm:ptLst>
  <dgm:cxnLst>
    <dgm:cxn modelId="{3B3D6E3E-D560-4EBB-A5DB-F73476B32E7D}" type="presOf" srcId="{588C5594-2D70-40D7-9650-CAD3FFBDCB07}" destId="{A89C7ADB-DB20-4F87-BCCD-F5CE66A40AD1}" srcOrd="0" destOrd="0" presId="urn:microsoft.com/office/officeart/2005/8/layout/hierarchy1"/>
    <dgm:cxn modelId="{EA8A745F-E36E-4204-9EDC-C1A8E6184C79}" srcId="{C5C763BB-357B-485A-AF90-F8012395E8C8}" destId="{7AB4C85E-9A2B-4150-97B2-4AA8F0A7E3E4}" srcOrd="0" destOrd="0" parTransId="{588C5594-2D70-40D7-9650-CAD3FFBDCB07}" sibTransId="{8C2F2233-AB0D-4CF8-9471-C2D6503DF4A8}"/>
    <dgm:cxn modelId="{C61D3CB6-B71D-480B-83F3-3C671DDA649D}" srcId="{9A19958F-1022-4532-AFA2-708C3E43D6A4}" destId="{C5C763BB-357B-485A-AF90-F8012395E8C8}" srcOrd="0" destOrd="0" parTransId="{892496A9-FFD6-4AE0-8ACB-91DD53501C93}" sibTransId="{56599E48-38F0-4104-B277-89A1D0B29650}"/>
    <dgm:cxn modelId="{BF164F43-5F2D-41CB-B080-05DE3A946AAD}" type="presOf" srcId="{9A19958F-1022-4532-AFA2-708C3E43D6A4}" destId="{1A3168AF-1454-4CF2-AF04-61A90DBE35F0}" srcOrd="0" destOrd="0" presId="urn:microsoft.com/office/officeart/2005/8/layout/hierarchy1"/>
    <dgm:cxn modelId="{0B43E882-45E5-4E0A-A66C-96AEED391D95}" type="presOf" srcId="{4623DE36-7BA0-420B-BB4F-782AC166477A}" destId="{FDFAC8E2-EC70-4C1E-9365-16FE218030D8}" srcOrd="0" destOrd="0" presId="urn:microsoft.com/office/officeart/2005/8/layout/hierarchy1"/>
    <dgm:cxn modelId="{3D366BD0-D244-41AA-B078-8E9DE03EB5B3}" type="presOf" srcId="{C5C763BB-357B-485A-AF90-F8012395E8C8}" destId="{52A93F2C-38AA-497F-9449-0BA489841CBA}" srcOrd="0" destOrd="0" presId="urn:microsoft.com/office/officeart/2005/8/layout/hierarchy1"/>
    <dgm:cxn modelId="{84CC672A-2149-4F64-A674-F3BDB03AB62A}" srcId="{C5C763BB-357B-485A-AF90-F8012395E8C8}" destId="{4623DE36-7BA0-420B-BB4F-782AC166477A}" srcOrd="1" destOrd="0" parTransId="{F4A6B43F-78A9-441E-8011-2F7BF9FCCE9E}" sibTransId="{EECA0512-7481-4F29-97B1-EB4BC5B34B79}"/>
    <dgm:cxn modelId="{FA069927-AD03-4E0E-AFDA-5DBB41B019EA}" type="presOf" srcId="{F4A6B43F-78A9-441E-8011-2F7BF9FCCE9E}" destId="{C654009E-F23D-455E-B1ED-9A7E9B4C3C6F}" srcOrd="0" destOrd="0" presId="urn:microsoft.com/office/officeart/2005/8/layout/hierarchy1"/>
    <dgm:cxn modelId="{8D1B47AA-28F2-4E1C-98DE-4F94984B68CF}" type="presOf" srcId="{7AB4C85E-9A2B-4150-97B2-4AA8F0A7E3E4}" destId="{9EEB2900-F7B0-44A1-A754-4E351F221EE3}" srcOrd="0" destOrd="0" presId="urn:microsoft.com/office/officeart/2005/8/layout/hierarchy1"/>
    <dgm:cxn modelId="{87F97989-9412-40BD-90DC-51A23E8B20D7}" type="presParOf" srcId="{1A3168AF-1454-4CF2-AF04-61A90DBE35F0}" destId="{73ECCB45-D648-49A1-A0AE-52E6F7584FC5}" srcOrd="0" destOrd="0" presId="urn:microsoft.com/office/officeart/2005/8/layout/hierarchy1"/>
    <dgm:cxn modelId="{B592A84C-DA7C-41DE-87DC-BB348E1E5979}" type="presParOf" srcId="{73ECCB45-D648-49A1-A0AE-52E6F7584FC5}" destId="{156C0CFF-35E5-48C5-BCA1-0CDBFD23BB56}" srcOrd="0" destOrd="0" presId="urn:microsoft.com/office/officeart/2005/8/layout/hierarchy1"/>
    <dgm:cxn modelId="{187B6E0B-C54B-44F3-8983-6CFC7AEED893}" type="presParOf" srcId="{156C0CFF-35E5-48C5-BCA1-0CDBFD23BB56}" destId="{CDAB8B87-C164-41C1-826E-703C2815CBB8}" srcOrd="0" destOrd="0" presId="urn:microsoft.com/office/officeart/2005/8/layout/hierarchy1"/>
    <dgm:cxn modelId="{1A8A6B7C-F093-4C63-B589-B49F67518FC5}" type="presParOf" srcId="{156C0CFF-35E5-48C5-BCA1-0CDBFD23BB56}" destId="{52A93F2C-38AA-497F-9449-0BA489841CBA}" srcOrd="1" destOrd="0" presId="urn:microsoft.com/office/officeart/2005/8/layout/hierarchy1"/>
    <dgm:cxn modelId="{1E2A4097-0E20-481A-8643-2A56D18B426A}" type="presParOf" srcId="{73ECCB45-D648-49A1-A0AE-52E6F7584FC5}" destId="{3EBE229D-4CE6-4AA4-BB08-9441F6C39F5C}" srcOrd="1" destOrd="0" presId="urn:microsoft.com/office/officeart/2005/8/layout/hierarchy1"/>
    <dgm:cxn modelId="{08A03FC6-0C8D-4C42-95DA-D2B102A790F0}" type="presParOf" srcId="{3EBE229D-4CE6-4AA4-BB08-9441F6C39F5C}" destId="{A89C7ADB-DB20-4F87-BCCD-F5CE66A40AD1}" srcOrd="0" destOrd="0" presId="urn:microsoft.com/office/officeart/2005/8/layout/hierarchy1"/>
    <dgm:cxn modelId="{B8096DDA-FB97-41C6-8F27-B35A4C3A84D2}" type="presParOf" srcId="{3EBE229D-4CE6-4AA4-BB08-9441F6C39F5C}" destId="{DB1EB2AC-8757-46CF-AB46-12BB40BA76EA}" srcOrd="1" destOrd="0" presId="urn:microsoft.com/office/officeart/2005/8/layout/hierarchy1"/>
    <dgm:cxn modelId="{2583AD2F-F496-4548-894D-213BB1ECE4EB}" type="presParOf" srcId="{DB1EB2AC-8757-46CF-AB46-12BB40BA76EA}" destId="{B9BF3F1B-9497-40E3-9292-D2A1E74B30AF}" srcOrd="0" destOrd="0" presId="urn:microsoft.com/office/officeart/2005/8/layout/hierarchy1"/>
    <dgm:cxn modelId="{16E05EBA-9D78-4C58-8E05-C54880C1C8B8}" type="presParOf" srcId="{B9BF3F1B-9497-40E3-9292-D2A1E74B30AF}" destId="{E04F5A3E-B5FB-4CA3-BCC8-382A07135404}" srcOrd="0" destOrd="0" presId="urn:microsoft.com/office/officeart/2005/8/layout/hierarchy1"/>
    <dgm:cxn modelId="{C74EEC59-540B-4C84-AF8D-A44D9D998FEB}" type="presParOf" srcId="{B9BF3F1B-9497-40E3-9292-D2A1E74B30AF}" destId="{9EEB2900-F7B0-44A1-A754-4E351F221EE3}" srcOrd="1" destOrd="0" presId="urn:microsoft.com/office/officeart/2005/8/layout/hierarchy1"/>
    <dgm:cxn modelId="{3DCD775C-EFDA-4BE3-9E0A-4FD7671CE11A}" type="presParOf" srcId="{DB1EB2AC-8757-46CF-AB46-12BB40BA76EA}" destId="{34FB3596-0342-4991-B958-D855F24BDE9C}" srcOrd="1" destOrd="0" presId="urn:microsoft.com/office/officeart/2005/8/layout/hierarchy1"/>
    <dgm:cxn modelId="{4D0DE00E-957C-4CED-A92E-11E0B3C4F39B}" type="presParOf" srcId="{3EBE229D-4CE6-4AA4-BB08-9441F6C39F5C}" destId="{C654009E-F23D-455E-B1ED-9A7E9B4C3C6F}" srcOrd="2" destOrd="0" presId="urn:microsoft.com/office/officeart/2005/8/layout/hierarchy1"/>
    <dgm:cxn modelId="{433EE7EE-A675-489D-9B3B-824B40363EA7}" type="presParOf" srcId="{3EBE229D-4CE6-4AA4-BB08-9441F6C39F5C}" destId="{6CDC0AD7-87C2-40BC-941E-F567008831D6}" srcOrd="3" destOrd="0" presId="urn:microsoft.com/office/officeart/2005/8/layout/hierarchy1"/>
    <dgm:cxn modelId="{A26B58CC-1E41-41E6-9B72-45FF05DF4B32}" type="presParOf" srcId="{6CDC0AD7-87C2-40BC-941E-F567008831D6}" destId="{586B5355-1725-4324-BE9B-7CB6883729AF}" srcOrd="0" destOrd="0" presId="urn:microsoft.com/office/officeart/2005/8/layout/hierarchy1"/>
    <dgm:cxn modelId="{39FA07B9-192B-42AE-B38E-F4F7C0714738}" type="presParOf" srcId="{586B5355-1725-4324-BE9B-7CB6883729AF}" destId="{9E4283E2-011A-46AA-BF76-57CF738C3A9F}" srcOrd="0" destOrd="0" presId="urn:microsoft.com/office/officeart/2005/8/layout/hierarchy1"/>
    <dgm:cxn modelId="{070ECBE6-73B5-428E-BB2B-CFC3F6CA4EE6}" type="presParOf" srcId="{586B5355-1725-4324-BE9B-7CB6883729AF}" destId="{FDFAC8E2-EC70-4C1E-9365-16FE218030D8}" srcOrd="1" destOrd="0" presId="urn:microsoft.com/office/officeart/2005/8/layout/hierarchy1"/>
    <dgm:cxn modelId="{8216A6F3-5307-4893-9D42-D5557AD3E850}" type="presParOf" srcId="{6CDC0AD7-87C2-40BC-941E-F567008831D6}" destId="{3B331248-604A-4CBD-9971-E6EEBD27368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530" name="Group 2"/>
          <p:cNvGrpSpPr>
            <a:grpSpLocks/>
          </p:cNvGrpSpPr>
          <p:nvPr/>
        </p:nvGrpSpPr>
        <p:grpSpPr bwMode="auto">
          <a:xfrm>
            <a:off x="0" y="0"/>
            <a:ext cx="8872538" cy="6858000"/>
            <a:chOff x="0" y="0"/>
            <a:chExt cx="5589" cy="4320"/>
          </a:xfrm>
        </p:grpSpPr>
        <p:sp>
          <p:nvSpPr>
            <p:cNvPr id="278531" name="Rectangle 3" descr="Stationery"/>
            <p:cNvSpPr>
              <a:spLocks noChangeArrowheads="1"/>
            </p:cNvSpPr>
            <p:nvPr/>
          </p:nvSpPr>
          <p:spPr bwMode="white">
            <a:xfrm>
              <a:off x="336" y="150"/>
              <a:ext cx="5253" cy="4026"/>
            </a:xfrm>
            <a:prstGeom prst="rect">
              <a:avLst/>
            </a:prstGeom>
            <a:blipFill dpi="0" rotWithShape="0">
              <a:blip r:embed="rId2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pic>
          <p:nvPicPr>
            <p:cNvPr id="278532" name="Picture 4" descr="minispir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ltGray">
            <a:xfrm>
              <a:off x="0" y="0"/>
              <a:ext cx="670" cy="4320"/>
            </a:xfrm>
            <a:prstGeom prst="rect">
              <a:avLst/>
            </a:prstGeom>
            <a:noFill/>
          </p:spPr>
        </p:pic>
      </p:grpSp>
      <p:sp>
        <p:nvSpPr>
          <p:cNvPr id="27853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962025" y="1925638"/>
            <a:ext cx="77724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7853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647825" y="3738563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78535" name="Rectangle 7"/>
          <p:cNvSpPr>
            <a:spLocks noGrp="1" noChangeArrowheads="1"/>
          </p:cNvSpPr>
          <p:nvPr>
            <p:ph type="dt" sz="half" idx="2"/>
          </p:nvPr>
        </p:nvSpPr>
        <p:spPr>
          <a:xfrm>
            <a:off x="962025" y="6100763"/>
            <a:ext cx="1905000" cy="457200"/>
          </a:xfrm>
        </p:spPr>
        <p:txBody>
          <a:bodyPr/>
          <a:lstStyle>
            <a:lvl1pPr>
              <a:defRPr>
                <a:solidFill>
                  <a:srgbClr val="A08366"/>
                </a:solidFill>
              </a:defRPr>
            </a:lvl1pPr>
          </a:lstStyle>
          <a:p>
            <a:endParaRPr lang="en-US"/>
          </a:p>
        </p:txBody>
      </p:sp>
      <p:sp>
        <p:nvSpPr>
          <p:cNvPr id="278536" name="Rectangle 8"/>
          <p:cNvSpPr>
            <a:spLocks noGrp="1" noChangeArrowheads="1"/>
          </p:cNvSpPr>
          <p:nvPr>
            <p:ph type="ftr" sz="quarter" idx="3"/>
          </p:nvPr>
        </p:nvSpPr>
        <p:spPr>
          <a:xfrm>
            <a:off x="3400425" y="6100763"/>
            <a:ext cx="2895600" cy="457200"/>
          </a:xfrm>
        </p:spPr>
        <p:txBody>
          <a:bodyPr/>
          <a:lstStyle>
            <a:lvl1pPr>
              <a:defRPr>
                <a:solidFill>
                  <a:srgbClr val="A08366"/>
                </a:solidFill>
              </a:defRPr>
            </a:lvl1pPr>
          </a:lstStyle>
          <a:p>
            <a:endParaRPr lang="en-US"/>
          </a:p>
        </p:txBody>
      </p:sp>
      <p:sp>
        <p:nvSpPr>
          <p:cNvPr id="278537" name="Rectangle 9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829425" y="6100763"/>
            <a:ext cx="1905000" cy="457200"/>
          </a:xfrm>
        </p:spPr>
        <p:txBody>
          <a:bodyPr/>
          <a:lstStyle>
            <a:lvl1pPr>
              <a:defRPr>
                <a:solidFill>
                  <a:srgbClr val="A08366"/>
                </a:solidFill>
              </a:defRPr>
            </a:lvl1pPr>
          </a:lstStyle>
          <a:p>
            <a:fld id="{721FB692-D190-413E-8E7C-6916CB19E10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B8BA99-A16A-458B-B912-64A7F441D43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19900" y="4572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4572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3FF000-B970-4E98-A618-D85DEC8C297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A858CB-D433-4B71-BFC4-2B7D647C103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8FEF3A-0F23-48B7-9519-B3C304808BF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600" y="18288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8288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9F4B42-FB54-4F89-8836-C4B7852633B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159549-3EF1-4982-AE56-76D4E9D53E0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C3A964-44CD-4C9E-9364-C6C71817813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8BD734-9653-43D9-91F2-FC72716BF72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277778-EFC7-4276-B461-BADC8438C75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AD8CC4-20CB-4211-9EB6-341557ED1F8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rgbClr val="8C735A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506" name="Group 2"/>
          <p:cNvGrpSpPr>
            <a:grpSpLocks/>
          </p:cNvGrpSpPr>
          <p:nvPr/>
        </p:nvGrpSpPr>
        <p:grpSpPr bwMode="auto">
          <a:xfrm>
            <a:off x="0" y="0"/>
            <a:ext cx="8872538" cy="6858000"/>
            <a:chOff x="0" y="0"/>
            <a:chExt cx="5589" cy="4320"/>
          </a:xfrm>
        </p:grpSpPr>
        <p:sp>
          <p:nvSpPr>
            <p:cNvPr id="277507" name="Rectangle 3"/>
            <p:cNvSpPr>
              <a:spLocks noChangeArrowheads="1"/>
            </p:cNvSpPr>
            <p:nvPr/>
          </p:nvSpPr>
          <p:spPr bwMode="ltGray">
            <a:xfrm>
              <a:off x="336" y="150"/>
              <a:ext cx="5253" cy="402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pic>
          <p:nvPicPr>
            <p:cNvPr id="277508" name="Picture 4" descr="minispir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ltGray">
            <a:xfrm>
              <a:off x="0" y="0"/>
              <a:ext cx="670" cy="4320"/>
            </a:xfrm>
            <a:prstGeom prst="rect">
              <a:avLst/>
            </a:prstGeom>
            <a:noFill/>
          </p:spPr>
        </p:pic>
        <p:sp>
          <p:nvSpPr>
            <p:cNvPr id="277509" name="Line 5"/>
            <p:cNvSpPr>
              <a:spLocks noChangeShapeType="1"/>
            </p:cNvSpPr>
            <p:nvPr/>
          </p:nvSpPr>
          <p:spPr bwMode="ltGray">
            <a:xfrm>
              <a:off x="640" y="1008"/>
              <a:ext cx="4880" cy="0"/>
            </a:xfrm>
            <a:prstGeom prst="line">
              <a:avLst/>
            </a:prstGeom>
            <a:noFill/>
            <a:ln w="31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7751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457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77511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8288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77512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90600" y="60960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77513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29000" y="60960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7751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0960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chemeClr val="bg2"/>
                </a:solidFill>
              </a:defRPr>
            </a:lvl1pPr>
          </a:lstStyle>
          <a:p>
            <a:fld id="{9F32E54F-A436-44F2-8650-5EA6707B8EB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</p:sldLayoutIdLst>
  <p:transition spd="slow">
    <p:wipe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0" y="2514600"/>
            <a:ext cx="7085012" cy="565150"/>
          </a:xfrm>
        </p:spPr>
        <p:txBody>
          <a:bodyPr/>
          <a:lstStyle/>
          <a:p>
            <a:r>
              <a:rPr lang="en-IN" sz="4800" b="1" dirty="0"/>
              <a:t>Image Compression</a:t>
            </a:r>
            <a:r>
              <a:rPr lang="en-US" sz="4800" b="1" dirty="0" smtClean="0"/>
              <a:t> </a:t>
            </a:r>
            <a:endParaRPr lang="en-US" sz="4800" b="1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76400" y="2895600"/>
            <a:ext cx="6400800" cy="228600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sz="2400" b="1" dirty="0"/>
          </a:p>
          <a:p>
            <a:pPr>
              <a:lnSpc>
                <a:spcPct val="90000"/>
              </a:lnSpc>
            </a:pPr>
            <a:endParaRPr lang="en-US" sz="2400" b="1" dirty="0"/>
          </a:p>
          <a:p>
            <a:pPr>
              <a:lnSpc>
                <a:spcPct val="90000"/>
              </a:lnSpc>
            </a:pPr>
            <a:endParaRPr lang="en-US" sz="2400" b="1" dirty="0"/>
          </a:p>
          <a:p>
            <a:pPr>
              <a:lnSpc>
                <a:spcPct val="90000"/>
              </a:lnSpc>
            </a:pPr>
            <a:endParaRPr lang="en-US" sz="2400" b="1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/>
              <a:t>Disadvantage</a:t>
            </a:r>
            <a:endParaRPr lang="en-IN" sz="3200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800" dirty="0" smtClean="0"/>
              <a:t>If the average run-length is longer than two, compression will take place.</a:t>
            </a:r>
          </a:p>
          <a:p>
            <a:r>
              <a:rPr lang="en-US" sz="2800" dirty="0" smtClean="0"/>
              <a:t>Otherwise the encoding data length is become quite more than of original text.</a:t>
            </a:r>
            <a:endParaRPr lang="en-IN" sz="280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57200"/>
            <a:ext cx="78486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36538"/>
      </p:ext>
    </p:extLst>
  </p:cSld>
  <p:clrMapOvr>
    <a:masterClrMapping/>
  </p:clrMapOvr>
  <p:transition spd="slow">
    <p:wip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066800"/>
            <a:ext cx="7772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8650"/>
      </p:ext>
    </p:extLst>
  </p:cSld>
  <p:clrMapOvr>
    <a:masterClrMapping/>
  </p:clrMapOvr>
  <p:transition spd="slow">
    <p:wip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914400"/>
            <a:ext cx="78486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40828"/>
      </p:ext>
    </p:extLst>
  </p:cSld>
  <p:clrMapOvr>
    <a:masterClrMapping/>
  </p:clrMapOvr>
  <p:transition spd="slow">
    <p:wip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990600"/>
            <a:ext cx="7620000" cy="339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09706"/>
      </p:ext>
    </p:extLst>
  </p:cSld>
  <p:clrMapOvr>
    <a:masterClrMapping/>
  </p:clrMapOvr>
  <p:transition spd="slow">
    <p:wip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95400"/>
            <a:ext cx="7848600" cy="378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18999"/>
      </p:ext>
    </p:extLst>
  </p:cSld>
  <p:clrMapOvr>
    <a:masterClrMapping/>
  </p:clrMapOvr>
  <p:transition spd="slow">
    <p:wip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 smtClean="0"/>
              <a:t>Lossy</a:t>
            </a:r>
            <a:r>
              <a:rPr lang="en-US" sz="3200" b="1" dirty="0" smtClean="0"/>
              <a:t> Compression </a:t>
            </a:r>
            <a:endParaRPr lang="en-IN" sz="3200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800" dirty="0" smtClean="0"/>
              <a:t>All real world measurements inherently contain a certain amount of </a:t>
            </a:r>
            <a:r>
              <a:rPr lang="en-IN" sz="2800" i="1" dirty="0" smtClean="0"/>
              <a:t>noise</a:t>
            </a:r>
            <a:r>
              <a:rPr lang="en-IN" sz="2800" dirty="0" smtClean="0"/>
              <a:t>.</a:t>
            </a:r>
          </a:p>
          <a:p>
            <a:r>
              <a:rPr lang="en-IN" sz="2800" dirty="0" smtClean="0"/>
              <a:t> If the changes made to these signals resemble a small amount of additional noise, no harm is done. Compression techniques that allow this type of degradation are called </a:t>
            </a:r>
            <a:r>
              <a:rPr lang="en-IN" sz="2800" b="1" dirty="0" err="1" smtClean="0"/>
              <a:t>lossy</a:t>
            </a:r>
            <a:r>
              <a:rPr lang="en-IN" sz="2800" dirty="0" smtClean="0"/>
              <a:t>. </a:t>
            </a:r>
          </a:p>
          <a:p>
            <a:r>
              <a:rPr lang="en-IN" sz="2800" dirty="0" err="1" smtClean="0"/>
              <a:t>Lossy</a:t>
            </a:r>
            <a:r>
              <a:rPr lang="en-IN" sz="2800" dirty="0" smtClean="0"/>
              <a:t> techniques are much more effective at compression than lossless methods. The higher the compression ratio, the more noise added to the data. </a:t>
            </a:r>
            <a:endParaRPr lang="en-IN" sz="280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 smtClean="0"/>
              <a:t>Lossy</a:t>
            </a:r>
            <a:r>
              <a:rPr lang="en-US" sz="3200" b="1" dirty="0" smtClean="0"/>
              <a:t> Compression Techniques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Two most common and widely used technique for image and video compression are:-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 JPEG Image Compression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MPEG Video Compression</a:t>
            </a:r>
            <a:endParaRPr lang="en-IN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sz="3200" b="1" dirty="0" smtClean="0"/>
              <a:t> JPEG Image Compression </a:t>
            </a:r>
            <a:br>
              <a:rPr lang="en-US" sz="3200" b="1" dirty="0" smtClean="0"/>
            </a:b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800" dirty="0" smtClean="0"/>
              <a:t>JPEG is named after its origin, the </a:t>
            </a:r>
            <a:r>
              <a:rPr lang="en-IN" sz="2800" b="1" i="1" dirty="0" smtClean="0"/>
              <a:t>Joint Photographers Experts Group</a:t>
            </a:r>
            <a:r>
              <a:rPr lang="en-IN" sz="2800" b="1" dirty="0" smtClean="0"/>
              <a:t>.</a:t>
            </a:r>
            <a:r>
              <a:rPr lang="en-IN" sz="2800" dirty="0" smtClean="0"/>
              <a:t> </a:t>
            </a:r>
          </a:p>
          <a:p>
            <a:r>
              <a:rPr lang="en-IN" sz="2800" dirty="0" smtClean="0"/>
              <a:t>Best example of transform compression is JPEG standard.</a:t>
            </a:r>
          </a:p>
          <a:p>
            <a:r>
              <a:rPr lang="en-IN" sz="2800" dirty="0" smtClean="0"/>
              <a:t>Transform compression is based on a simple premise: when the signal is passed through the Fourier (or other) transform, the resulting data values will no longer be equal in their information carrying roles. </a:t>
            </a:r>
            <a:endParaRPr lang="en-IN" sz="280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/>
              <a:t> JPEG Image Compression Method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800" dirty="0" smtClean="0"/>
              <a:t>JPEG compression starts by breaking the image into 8×8 pixel groups.</a:t>
            </a:r>
          </a:p>
          <a:p>
            <a:r>
              <a:rPr lang="en-IN" sz="2800" dirty="0" smtClean="0"/>
              <a:t>Each pixel is a single byte, a </a:t>
            </a:r>
            <a:r>
              <a:rPr lang="en-IN" sz="2800" dirty="0" err="1" smtClean="0"/>
              <a:t>grayscale</a:t>
            </a:r>
            <a:r>
              <a:rPr lang="en-IN" sz="2800" dirty="0" smtClean="0"/>
              <a:t> value between 0 and 255. </a:t>
            </a:r>
          </a:p>
          <a:p>
            <a:r>
              <a:rPr lang="en-IN" sz="2800" dirty="0" smtClean="0"/>
              <a:t>Each group is initially represented by 64 bytes. After transforming and removing data, each group is represented by, say, 2 to 20 bytes.</a:t>
            </a:r>
            <a:endParaRPr lang="en-IN" sz="280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/>
              <a:t> JPEG Image Un-compression Method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dirty="0" smtClean="0"/>
              <a:t>During un-compression, the inverse transform is taken of the 2 to 20 bytes to create an approximation of the original 8×8 group. </a:t>
            </a:r>
          </a:p>
          <a:p>
            <a:r>
              <a:rPr lang="en-IN" sz="2400" dirty="0" smtClean="0"/>
              <a:t>These approximated groups are then fitted together to form the uncompressed image.</a:t>
            </a:r>
          </a:p>
          <a:p>
            <a:r>
              <a:rPr lang="en-IN" sz="2400" i="1" dirty="0" smtClean="0"/>
              <a:t>Fourier transform</a:t>
            </a:r>
            <a:r>
              <a:rPr lang="en-IN" sz="2400" dirty="0" smtClean="0"/>
              <a:t> is easy to use, but does not provide adequate compression so we use </a:t>
            </a:r>
            <a:r>
              <a:rPr lang="en-IN" sz="2400" b="1" dirty="0" smtClean="0"/>
              <a:t>Discrete Cosine Transform (DCT)</a:t>
            </a:r>
            <a:r>
              <a:rPr lang="en-IN" sz="2400" dirty="0" smtClean="0"/>
              <a:t>. </a:t>
            </a:r>
          </a:p>
          <a:p>
            <a:r>
              <a:rPr lang="en-IN" sz="2400" dirty="0" smtClean="0"/>
              <a:t>Fourier transform uses sine and cosine waves to represent a signal, but the DCT only uses cosine waves.</a:t>
            </a:r>
            <a:endParaRPr lang="en-IN" sz="240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sz="3200" b="1" dirty="0" smtClean="0"/>
              <a:t>Huffman Encoding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800" dirty="0" smtClean="0"/>
              <a:t>This method is named after D.A. Huffman, who developed the procedure in the 1950s.</a:t>
            </a:r>
          </a:p>
          <a:p>
            <a:r>
              <a:rPr lang="en-IN" sz="2800" dirty="0" smtClean="0"/>
              <a:t>More than 96% of this file consists of only 31 characters: the lower case letters, the space, the comma, the period, and the carriage return.</a:t>
            </a:r>
          </a:p>
          <a:p>
            <a:r>
              <a:rPr lang="en-IN" sz="2800" dirty="0" smtClean="0"/>
              <a:t>We will assign each of these 31 common characters a five bit binary code: 00000 = "a", 00001 = "b", 00010 = "c", etc. This allows 96% of the file to be reduced in size by 5/8.</a:t>
            </a:r>
            <a:endParaRPr lang="en-IN" sz="280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untitled3.bmp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90600" y="533400"/>
            <a:ext cx="7772400" cy="5791200"/>
          </a:xfr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untitled4.bmp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90600" y="533400"/>
            <a:ext cx="7772400" cy="5715000"/>
          </a:xfr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457200"/>
            <a:ext cx="7772400" cy="990600"/>
          </a:xfrm>
        </p:spPr>
        <p:txBody>
          <a:bodyPr/>
          <a:lstStyle/>
          <a:p>
            <a:r>
              <a:rPr lang="en-US" sz="3200" b="1" dirty="0" smtClean="0"/>
              <a:t>Effects Of Compression Ratio</a:t>
            </a:r>
            <a:endParaRPr lang="en-IN" sz="3200" b="1" dirty="0"/>
          </a:p>
        </p:txBody>
      </p:sp>
      <p:pic>
        <p:nvPicPr>
          <p:cNvPr id="4" name="Content Placeholder 3" descr="untitled5.bmp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66800" y="1600200"/>
            <a:ext cx="7696200" cy="4343400"/>
          </a:xfr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 smtClean="0"/>
              <a:t>Contd</a:t>
            </a:r>
            <a:r>
              <a:rPr lang="en-US" sz="3200" b="1" dirty="0" smtClean="0"/>
              <a:t>……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800" dirty="0" smtClean="0"/>
              <a:t>The five bit codes, 11111, will be a flag indicating that the character being transmitted is not one of the 31 common characters. </a:t>
            </a:r>
          </a:p>
          <a:p>
            <a:r>
              <a:rPr lang="en-IN" sz="2800" dirty="0" smtClean="0"/>
              <a:t>The next eight bits in the file indicate what the character is, according to the standard ASCII assignment. This results in 4% of the characters in the input file requiring 5+8=13 bits.</a:t>
            </a:r>
          </a:p>
          <a:p>
            <a:r>
              <a:rPr lang="en-IN" sz="2800" dirty="0" smtClean="0"/>
              <a:t>The idea is to assign frequently used characters fewer bits and seldom used characters more bits.</a:t>
            </a:r>
            <a:endParaRPr lang="en-IN" sz="280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Example of Huffman Encoding</a:t>
            </a:r>
            <a:endParaRPr lang="en-IN" sz="3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lum bright="-20000" contrast="32000"/>
          </a:blip>
          <a:srcRect/>
          <a:stretch>
            <a:fillRect/>
          </a:stretch>
        </p:blipFill>
        <p:spPr bwMode="auto">
          <a:xfrm>
            <a:off x="914400" y="1676400"/>
            <a:ext cx="75438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/>
              <a:t>Implementation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800" dirty="0" smtClean="0"/>
              <a:t>To implement Huffman or arithmetic encoding, the compression and un-compression algorithms must agree on the binary codes used to represent each character (or groups of characters). This can be handled in one of two ways. </a:t>
            </a:r>
          </a:p>
          <a:p>
            <a:r>
              <a:rPr lang="en-IN" sz="2800" dirty="0" smtClean="0"/>
              <a:t>Use a predefined encoding table </a:t>
            </a:r>
          </a:p>
          <a:p>
            <a:r>
              <a:rPr lang="en-IN" sz="2800" dirty="0" smtClean="0"/>
              <a:t>Use encoding optimized for the particular data being used. </a:t>
            </a:r>
            <a:endParaRPr lang="en-IN" sz="280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44" y="457200"/>
            <a:ext cx="7786255" cy="2743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193473"/>
            <a:ext cx="7772399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4817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33400"/>
            <a:ext cx="79248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531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533400"/>
            <a:ext cx="75438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00168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9600"/>
            <a:ext cx="761999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345934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762000"/>
            <a:ext cx="74676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9305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2025" y="457200"/>
            <a:ext cx="7772400" cy="1143000"/>
          </a:xfrm>
        </p:spPr>
        <p:txBody>
          <a:bodyPr/>
          <a:lstStyle/>
          <a:p>
            <a:r>
              <a:rPr lang="en-IN" dirty="0"/>
              <a:t>DATA COMPRESSION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142999" y="1600200"/>
            <a:ext cx="759142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400" dirty="0"/>
              <a:t>Data compression is an art or science of representing information in a compact form</a:t>
            </a:r>
            <a:r>
              <a:rPr lang="en-US" sz="2400" dirty="0" smtClean="0"/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/>
              <a:t>We create these compact representations by identifying &amp; using structures that exist in the data. </a:t>
            </a:r>
            <a:endParaRPr lang="en-US" sz="2400" dirty="0" smtClean="0"/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/>
              <a:t>Data </a:t>
            </a:r>
            <a:r>
              <a:rPr lang="en-US" sz="2400" dirty="0"/>
              <a:t>can be characters in a text file, numbers that are samples of speech or image waveforms or sequences of numbers that are generated by other processes.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8589516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90600" y="2209800"/>
            <a:ext cx="762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In Min variance Huffman code, variation in </a:t>
            </a:r>
            <a:r>
              <a:rPr lang="en-US" sz="2400" dirty="0" err="1"/>
              <a:t>codelength</a:t>
            </a:r>
            <a:r>
              <a:rPr lang="en-US" sz="2400" dirty="0"/>
              <a:t> is less as compared to standard Huffman code.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178485644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19200" y="838200"/>
            <a:ext cx="6059488" cy="566738"/>
          </a:xfrm>
        </p:spPr>
        <p:txBody>
          <a:bodyPr/>
          <a:lstStyle/>
          <a:p>
            <a:r>
              <a:rPr lang="en-US" sz="3200" dirty="0" smtClean="0"/>
              <a:t>Delta Encoding</a:t>
            </a:r>
            <a:endParaRPr lang="en-IN" sz="320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idx="1"/>
          </p:nvPr>
        </p:nvSpPr>
        <p:spPr>
          <a:xfrm>
            <a:off x="1371600" y="3886200"/>
            <a:ext cx="7010400" cy="2057400"/>
          </a:xfrm>
        </p:spPr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219200" y="1709738"/>
            <a:ext cx="7086600" cy="804862"/>
          </a:xfrm>
        </p:spPr>
        <p:txBody>
          <a:bodyPr/>
          <a:lstStyle/>
          <a:p>
            <a:pPr algn="just"/>
            <a:r>
              <a:rPr lang="en-IN" sz="2800" dirty="0" smtClean="0"/>
              <a:t>Delta encoding can be used for data compression when the values in the original data are </a:t>
            </a:r>
            <a:r>
              <a:rPr lang="en-IN" sz="2800" i="1" dirty="0" smtClean="0"/>
              <a:t>smooth</a:t>
            </a:r>
            <a:r>
              <a:rPr lang="en-IN" sz="2800" dirty="0" smtClean="0"/>
              <a:t>, that is, there is typically only a small change between adjacent values.</a:t>
            </a:r>
          </a:p>
          <a:p>
            <a:pPr algn="just"/>
            <a:endParaRPr lang="en-IN" sz="2800" dirty="0" smtClean="0"/>
          </a:p>
          <a:p>
            <a:pPr algn="just"/>
            <a:endParaRPr lang="en-IN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lum bright="-19000" contrast="34000"/>
          </a:blip>
          <a:srcRect/>
          <a:stretch>
            <a:fillRect/>
          </a:stretch>
        </p:blipFill>
        <p:spPr bwMode="auto">
          <a:xfrm>
            <a:off x="1371600" y="3810000"/>
            <a:ext cx="72390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838200"/>
            <a:ext cx="5486400" cy="566738"/>
          </a:xfrm>
        </p:spPr>
        <p:txBody>
          <a:bodyPr/>
          <a:lstStyle/>
          <a:p>
            <a:r>
              <a:rPr lang="en-US" sz="3200" dirty="0" smtClean="0"/>
              <a:t>Example</a:t>
            </a:r>
            <a:endParaRPr lang="en-IN" sz="3200" dirty="0"/>
          </a:p>
        </p:txBody>
      </p:sp>
      <p:pic>
        <p:nvPicPr>
          <p:cNvPr id="5" name="Picture Placeholder 4" descr="untitled6.bmp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tretch>
            <a:fillRect/>
          </a:stretch>
        </p:blipFill>
        <p:spPr>
          <a:xfrm>
            <a:off x="990600" y="2746375"/>
            <a:ext cx="7772400" cy="3730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6800" y="1828800"/>
            <a:ext cx="7620000" cy="804862"/>
          </a:xfrm>
        </p:spPr>
        <p:txBody>
          <a:bodyPr/>
          <a:lstStyle/>
          <a:p>
            <a:r>
              <a:rPr lang="en-IN" sz="2800" dirty="0" smtClean="0"/>
              <a:t>It is very common when the file represents a </a:t>
            </a:r>
            <a:r>
              <a:rPr lang="en-IN" sz="2800" i="1" dirty="0" smtClean="0"/>
              <a:t>signal</a:t>
            </a:r>
            <a:r>
              <a:rPr lang="en-IN" sz="2800" dirty="0" smtClean="0"/>
              <a:t>. </a:t>
            </a:r>
            <a:endParaRPr lang="en-IN" sz="2800" dirty="0"/>
          </a:p>
        </p:txBody>
      </p:sp>
    </p:spTree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1" y="609600"/>
            <a:ext cx="7543800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39009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533400"/>
            <a:ext cx="75438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10927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09600"/>
            <a:ext cx="76962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79803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533400"/>
            <a:ext cx="739139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630452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5720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76937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685800"/>
            <a:ext cx="7467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17664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609600"/>
            <a:ext cx="7543799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711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WHAT IS </a:t>
            </a:r>
            <a:r>
              <a:rPr lang="en-US" sz="3200" b="1" dirty="0" smtClean="0"/>
              <a:t>DATA COMPRESSION</a:t>
            </a:r>
            <a:endParaRPr lang="en-US" sz="3200" dirty="0"/>
          </a:p>
        </p:txBody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dirty="0" smtClean="0"/>
              <a:t> </a:t>
            </a:r>
            <a:r>
              <a:rPr lang="en-IN" sz="2800" dirty="0" smtClean="0"/>
              <a:t>A </a:t>
            </a:r>
            <a:r>
              <a:rPr lang="en-IN" sz="2800" b="1" i="1" dirty="0" smtClean="0"/>
              <a:t>data</a:t>
            </a:r>
            <a:r>
              <a:rPr lang="en-IN" sz="2800" dirty="0" smtClean="0"/>
              <a:t> </a:t>
            </a:r>
            <a:r>
              <a:rPr lang="en-IN" sz="2800" b="1" i="1" dirty="0" smtClean="0"/>
              <a:t>compression program</a:t>
            </a:r>
            <a:r>
              <a:rPr lang="en-IN" sz="2800" b="1" dirty="0" smtClean="0"/>
              <a:t> </a:t>
            </a:r>
            <a:r>
              <a:rPr lang="en-IN" sz="2800" dirty="0" smtClean="0"/>
              <a:t>is used to convert data from an easy-to-use format to one optimized for compactness</a:t>
            </a:r>
            <a:r>
              <a:rPr lang="en-IN" dirty="0" smtClean="0"/>
              <a:t>.</a:t>
            </a:r>
          </a:p>
          <a:p>
            <a:pPr algn="just"/>
            <a:r>
              <a:rPr lang="en-US" sz="2800" dirty="0" smtClean="0"/>
              <a:t> Compression Purposes:</a:t>
            </a:r>
          </a:p>
          <a:p>
            <a:pPr marL="914400" lvl="1" indent="-514350" algn="just">
              <a:buFont typeface="+mj-lt"/>
              <a:buAutoNum type="arabicPeriod"/>
            </a:pPr>
            <a:r>
              <a:rPr lang="en-US" dirty="0"/>
              <a:t>S</a:t>
            </a:r>
            <a:r>
              <a:rPr lang="en-US" dirty="0" smtClean="0"/>
              <a:t>ave storage space</a:t>
            </a:r>
          </a:p>
          <a:p>
            <a:pPr marL="914400" lvl="1" indent="-514350" algn="just">
              <a:buFont typeface="+mj-lt"/>
              <a:buAutoNum type="arabicPeriod"/>
            </a:pPr>
            <a:r>
              <a:rPr lang="en-US" dirty="0"/>
              <a:t>R</a:t>
            </a:r>
            <a:r>
              <a:rPr lang="en-US" sz="2800" dirty="0" smtClean="0"/>
              <a:t>educe communication capacity requirement</a:t>
            </a:r>
            <a:endParaRPr lang="en-IN" sz="2800" dirty="0" smtClean="0"/>
          </a:p>
          <a:p>
            <a:pPr algn="just">
              <a:buFontTx/>
              <a:buNone/>
            </a:pPr>
            <a:endParaRPr lang="en-US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1" y="533400"/>
            <a:ext cx="76200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76982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04800"/>
            <a:ext cx="7696200" cy="152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828800"/>
            <a:ext cx="76962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75273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81000"/>
            <a:ext cx="746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535360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1" y="533400"/>
            <a:ext cx="75438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356209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533400"/>
            <a:ext cx="7543800" cy="563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645129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1" y="685800"/>
            <a:ext cx="73914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030863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609600"/>
            <a:ext cx="7467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899995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671127"/>
            <a:ext cx="7086600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969787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752600"/>
            <a:ext cx="7620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48875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57200"/>
            <a:ext cx="7543800" cy="1295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59527"/>
            <a:ext cx="77724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77395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57200"/>
            <a:ext cx="7772400" cy="5791200"/>
          </a:xfrm>
        </p:spPr>
      </p:pic>
    </p:spTree>
    <p:extLst>
      <p:ext uri="{BB962C8B-B14F-4D97-AF65-F5344CB8AC3E}">
        <p14:creationId xmlns:p14="http://schemas.microsoft.com/office/powerpoint/2010/main" val="42222212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371600"/>
            <a:ext cx="7772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35040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09600"/>
            <a:ext cx="7620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927173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8200"/>
            <a:ext cx="777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62385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468" y="762000"/>
            <a:ext cx="7487132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56785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232" y="838200"/>
            <a:ext cx="7329968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350664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19200"/>
            <a:ext cx="7848600" cy="370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576901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19200"/>
            <a:ext cx="75438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27762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78" y="914400"/>
            <a:ext cx="7696721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182478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84" y="1066800"/>
            <a:ext cx="7491916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06393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81000"/>
            <a:ext cx="7772400" cy="213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535382"/>
            <a:ext cx="7772400" cy="371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228472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762000"/>
            <a:ext cx="75438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8269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04800"/>
            <a:ext cx="8001000" cy="4267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572000"/>
            <a:ext cx="8001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84950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04800"/>
            <a:ext cx="7391400" cy="2590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45" y="2895600"/>
            <a:ext cx="7488382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59236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533400"/>
            <a:ext cx="77724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885071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81000"/>
            <a:ext cx="7924800" cy="2362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743200"/>
            <a:ext cx="79248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381902"/>
      </p:ext>
    </p:extLst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09600"/>
            <a:ext cx="7772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127252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43000"/>
            <a:ext cx="78486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18980"/>
      </p:ext>
    </p:extLst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09600"/>
            <a:ext cx="7696200" cy="24387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82" y="3048340"/>
            <a:ext cx="7675418" cy="3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47654"/>
      </p:ext>
    </p:extLst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47800"/>
            <a:ext cx="79248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435936"/>
      </p:ext>
    </p:extLst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762000"/>
            <a:ext cx="78486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224826"/>
      </p:ext>
    </p:extLst>
  </p:cSld>
  <p:clrMapOvr>
    <a:masterClrMapping/>
  </p:clrMapOvr>
  <p:transition spd="slow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762000"/>
            <a:ext cx="76962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07969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/>
              <a:t>DATA COMPRESSION STRATEGIES</a:t>
            </a:r>
            <a:endParaRPr lang="en-IN" sz="32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990600" y="1828800"/>
          <a:ext cx="77724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4800"/>
            <a:ext cx="7772400" cy="4953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18" y="5237018"/>
            <a:ext cx="7716982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97735"/>
      </p:ext>
    </p:extLst>
  </p:cSld>
  <p:clrMapOvr>
    <a:masterClrMapping/>
  </p:clrMapOvr>
  <p:transition spd="slow"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447800"/>
            <a:ext cx="7772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432025"/>
      </p:ext>
    </p:extLst>
  </p:cSld>
  <p:clrMapOvr>
    <a:masterClrMapping/>
  </p:clrMapOvr>
  <p:transition spd="slow"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04800"/>
            <a:ext cx="7696200" cy="2819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124200"/>
            <a:ext cx="7696200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4759"/>
      </p:ext>
    </p:extLst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8600"/>
            <a:ext cx="7848600" cy="27530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981677"/>
            <a:ext cx="7848600" cy="334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453043"/>
      </p:ext>
    </p:extLst>
  </p:cSld>
  <p:clrMapOvr>
    <a:masterClrMapping/>
  </p:clrMapOvr>
  <p:transition spd="slow"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57200"/>
            <a:ext cx="79248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91319"/>
      </p:ext>
    </p:extLst>
  </p:cSld>
  <p:clrMapOvr>
    <a:masterClrMapping/>
  </p:clrMapOvr>
  <p:transition spd="slow"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81000"/>
            <a:ext cx="74676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263226"/>
      </p:ext>
    </p:extLst>
  </p:cSld>
  <p:clrMapOvr>
    <a:masterClrMapping/>
  </p:clrMapOvr>
  <p:transition spd="slow">
    <p:wip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95400"/>
            <a:ext cx="78486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77618"/>
      </p:ext>
    </p:extLst>
  </p:cSld>
  <p:clrMapOvr>
    <a:masterClrMapping/>
  </p:clrMapOvr>
  <p:transition spd="slow">
    <p:wip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990600"/>
            <a:ext cx="7696200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48608"/>
      </p:ext>
    </p:extLst>
  </p:cSld>
  <p:clrMapOvr>
    <a:masterClrMapping/>
  </p:clrMapOvr>
  <p:transition spd="slow">
    <p:wip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81000"/>
            <a:ext cx="7620000" cy="34390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857718"/>
            <a:ext cx="7620000" cy="200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71578"/>
      </p:ext>
    </p:extLst>
  </p:cSld>
  <p:clrMapOvr>
    <a:masterClrMapping/>
  </p:clrMapOvr>
  <p:transition spd="slow">
    <p:wip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57200"/>
            <a:ext cx="74676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4464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10" y="609600"/>
            <a:ext cx="7544289" cy="563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809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57200"/>
            <a:ext cx="7696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5538"/>
      </p:ext>
    </p:extLst>
  </p:cSld>
  <p:clrMapOvr>
    <a:masterClrMapping/>
  </p:clrMapOvr>
  <p:transition spd="slow">
    <p:wip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57200"/>
            <a:ext cx="7467600" cy="3124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54" y="3505200"/>
            <a:ext cx="7453745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73389"/>
      </p:ext>
    </p:extLst>
  </p:cSld>
  <p:clrMapOvr>
    <a:masterClrMapping/>
  </p:clrMapOvr>
  <p:transition spd="slow">
    <p:wip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81000"/>
            <a:ext cx="7162800" cy="2743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36" y="3124200"/>
            <a:ext cx="7128164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24061"/>
      </p:ext>
    </p:extLst>
  </p:cSld>
  <p:clrMapOvr>
    <a:masterClrMapping/>
  </p:clrMapOvr>
  <p:transition spd="slow">
    <p:wip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04800"/>
            <a:ext cx="76962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73446"/>
      </p:ext>
    </p:extLst>
  </p:cSld>
  <p:clrMapOvr>
    <a:masterClrMapping/>
  </p:clrMapOvr>
  <p:transition spd="slow">
    <p:wip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685800"/>
            <a:ext cx="74676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700752"/>
      </p:ext>
    </p:extLst>
  </p:cSld>
  <p:clrMapOvr>
    <a:masterClrMapping/>
  </p:clrMapOvr>
  <p:transition spd="slow">
    <p:wip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57200"/>
            <a:ext cx="74676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37286"/>
      </p:ext>
    </p:extLst>
  </p:cSld>
  <p:clrMapOvr>
    <a:masterClrMapping/>
  </p:clrMapOvr>
  <p:transition spd="slow">
    <p:wip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85800"/>
            <a:ext cx="76962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61652"/>
      </p:ext>
    </p:extLst>
  </p:cSld>
  <p:clrMapOvr>
    <a:masterClrMapping/>
  </p:clrMapOvr>
  <p:transition spd="slow">
    <p:wip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990600"/>
            <a:ext cx="76962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368466"/>
      </p:ext>
    </p:extLst>
  </p:cSld>
  <p:clrMapOvr>
    <a:masterClrMapping/>
  </p:clrMapOvr>
  <p:transition spd="slow">
    <p:wip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81000"/>
            <a:ext cx="7620000" cy="4191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572000"/>
            <a:ext cx="76200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282702"/>
      </p:ext>
    </p:extLst>
  </p:cSld>
  <p:clrMapOvr>
    <a:masterClrMapping/>
  </p:clrMapOvr>
  <p:transition spd="slow">
    <p:wip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81000"/>
            <a:ext cx="77724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82759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1" dirty="0" smtClean="0"/>
              <a:t>Lossless Compression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800" dirty="0" smtClean="0"/>
              <a:t>A lossless technique means that the restored data file is identical to the original. </a:t>
            </a:r>
          </a:p>
          <a:p>
            <a:r>
              <a:rPr lang="en-IN" sz="2800" dirty="0" smtClean="0"/>
              <a:t>This is absolutely necessary for many types of data, for example: executable code, word processing files, tabulated numbers, etc.</a:t>
            </a:r>
          </a:p>
          <a:p>
            <a:r>
              <a:rPr lang="en-US" sz="2800" dirty="0" smtClean="0"/>
              <a:t>Different techniques for lossless compression are: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 smtClean="0"/>
              <a:t>Run-length Encoder Technique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 smtClean="0"/>
              <a:t>Huffman Encoding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 smtClean="0"/>
              <a:t>Delta Encoding</a:t>
            </a:r>
            <a:endParaRPr lang="en-IN" sz="240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57200"/>
            <a:ext cx="77724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20429"/>
      </p:ext>
    </p:extLst>
  </p:cSld>
  <p:clrMapOvr>
    <a:masterClrMapping/>
  </p:clrMapOvr>
  <p:transition spd="slow">
    <p:wip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57200"/>
            <a:ext cx="7696200" cy="2743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819400"/>
            <a:ext cx="7620000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09571"/>
      </p:ext>
    </p:extLst>
  </p:cSld>
  <p:clrMapOvr>
    <a:masterClrMapping/>
  </p:clrMapOvr>
  <p:transition spd="slow">
    <p:wip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81000"/>
            <a:ext cx="7696200" cy="34390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820005"/>
            <a:ext cx="7696200" cy="166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58320"/>
      </p:ext>
    </p:extLst>
  </p:cSld>
  <p:clrMapOvr>
    <a:masterClrMapping/>
  </p:clrMapOvr>
  <p:transition spd="slow">
    <p:wip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685800"/>
            <a:ext cx="76962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33154"/>
      </p:ext>
    </p:extLst>
  </p:cSld>
  <p:clrMapOvr>
    <a:masterClrMapping/>
  </p:clrMapOvr>
  <p:transition spd="slow">
    <p:wip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57200"/>
            <a:ext cx="77724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65838"/>
      </p:ext>
    </p:extLst>
  </p:cSld>
  <p:clrMapOvr>
    <a:masterClrMapping/>
  </p:clrMapOvr>
  <p:transition spd="slow">
    <p:wip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57200"/>
            <a:ext cx="76962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23733"/>
      </p:ext>
    </p:extLst>
  </p:cSld>
  <p:clrMapOvr>
    <a:masterClrMapping/>
  </p:clrMapOvr>
  <p:transition spd="slow">
    <p:wip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533400"/>
            <a:ext cx="7620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44706"/>
      </p:ext>
    </p:extLst>
  </p:cSld>
  <p:clrMapOvr>
    <a:masterClrMapping/>
  </p:clrMapOvr>
  <p:transition spd="slow">
    <p:wip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990600"/>
            <a:ext cx="76962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54255"/>
      </p:ext>
    </p:extLst>
  </p:cSld>
  <p:clrMapOvr>
    <a:masterClrMapping/>
  </p:clrMapOvr>
  <p:transition spd="slow">
    <p:wip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95155"/>
            <a:ext cx="7543800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611305"/>
      </p:ext>
    </p:extLst>
  </p:cSld>
  <p:clrMapOvr>
    <a:masterClrMapping/>
  </p:clrMapOvr>
  <p:transition spd="slow">
    <p:wip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04800"/>
            <a:ext cx="7924800" cy="2819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514600"/>
            <a:ext cx="7924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6496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09600"/>
            <a:ext cx="6211888" cy="685800"/>
          </a:xfrm>
        </p:spPr>
        <p:txBody>
          <a:bodyPr/>
          <a:lstStyle/>
          <a:p>
            <a:pPr lvl="1"/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dirty="0" smtClean="0"/>
              <a:t> </a:t>
            </a:r>
            <a:r>
              <a:rPr lang="en-US" sz="3200" dirty="0" smtClean="0"/>
              <a:t>Run-length Encoder Technique</a:t>
            </a:r>
            <a:endParaRPr lang="en-IN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1905000"/>
            <a:ext cx="7391400" cy="1752600"/>
          </a:xfrm>
        </p:spPr>
        <p:txBody>
          <a:bodyPr/>
          <a:lstStyle/>
          <a:p>
            <a:pPr algn="just"/>
            <a:r>
              <a:rPr lang="en-IN" sz="2800" dirty="0" smtClean="0"/>
              <a:t>Run-length encoding is a simple method of compressing </a:t>
            </a:r>
            <a:r>
              <a:rPr lang="en-IN" sz="2800" dirty="0"/>
              <a:t>d</a:t>
            </a:r>
            <a:r>
              <a:rPr lang="en-IN" sz="2800" dirty="0" smtClean="0"/>
              <a:t>ata files which frequently contain the same character repeated many times in a row.</a:t>
            </a:r>
            <a:endParaRPr lang="en-IN" sz="2800" dirty="0"/>
          </a:p>
        </p:txBody>
      </p:sp>
      <p:pic>
        <p:nvPicPr>
          <p:cNvPr id="13" name="Picture Placeholder 12" descr="untitled.bmp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lum bright="-28000" contrast="16000"/>
          </a:blip>
          <a:stretch>
            <a:fillRect/>
          </a:stretch>
        </p:blipFill>
        <p:spPr>
          <a:xfrm>
            <a:off x="1295401" y="3733800"/>
            <a:ext cx="6858000" cy="2338387"/>
          </a:xfr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685800"/>
            <a:ext cx="77724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35894"/>
      </p:ext>
    </p:extLst>
  </p:cSld>
  <p:clrMapOvr>
    <a:masterClrMapping/>
  </p:clrMapOvr>
  <p:transition spd="slow">
    <p:wip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066800"/>
            <a:ext cx="76200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11667"/>
      </p:ext>
    </p:extLst>
  </p:cSld>
  <p:clrMapOvr>
    <a:masterClrMapping/>
  </p:clrMapOvr>
  <p:transition spd="slow">
    <p:wip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609600"/>
            <a:ext cx="77724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545079"/>
      </p:ext>
    </p:extLst>
  </p:cSld>
  <p:clrMapOvr>
    <a:masterClrMapping/>
  </p:clrMapOvr>
  <p:transition spd="slow">
    <p:wip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838200"/>
            <a:ext cx="78486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817991"/>
      </p:ext>
    </p:extLst>
  </p:cSld>
  <p:clrMapOvr>
    <a:masterClrMapping/>
  </p:clrMapOvr>
  <p:transition spd="slow">
    <p:wip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533400"/>
            <a:ext cx="7772400" cy="556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367852"/>
      </p:ext>
    </p:extLst>
  </p:cSld>
  <p:clrMapOvr>
    <a:masterClrMapping/>
  </p:clrMapOvr>
  <p:transition spd="slow">
    <p:wip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09600"/>
            <a:ext cx="78486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78532"/>
      </p:ext>
    </p:extLst>
  </p:cSld>
  <p:clrMapOvr>
    <a:masterClrMapping/>
  </p:clrMapOvr>
  <p:transition spd="slow">
    <p:wip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14400"/>
            <a:ext cx="78486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642784"/>
      </p:ext>
    </p:extLst>
  </p:cSld>
  <p:clrMapOvr>
    <a:masterClrMapping/>
  </p:clrMapOvr>
  <p:transition spd="slow">
    <p:wip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14400"/>
            <a:ext cx="78486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61798"/>
      </p:ext>
    </p:extLst>
  </p:cSld>
  <p:clrMapOvr>
    <a:masterClrMapping/>
  </p:clrMapOvr>
  <p:transition spd="slow">
    <p:wip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14400"/>
            <a:ext cx="78486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51340"/>
      </p:ext>
    </p:extLst>
  </p:cSld>
  <p:clrMapOvr>
    <a:masterClrMapping/>
  </p:clrMapOvr>
  <p:transition spd="slow">
    <p:wip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78" y="685800"/>
            <a:ext cx="7820521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32746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NOTEBOOK">
  <a:themeElements>
    <a:clrScheme name="NOTEBOOK 1">
      <a:dk1>
        <a:srgbClr val="402000"/>
      </a:dk1>
      <a:lt1>
        <a:srgbClr val="FBFAE2"/>
      </a:lt1>
      <a:dk2>
        <a:srgbClr val="996633"/>
      </a:dk2>
      <a:lt2>
        <a:srgbClr val="A08366"/>
      </a:lt2>
      <a:accent1>
        <a:srgbClr val="CE9964"/>
      </a:accent1>
      <a:accent2>
        <a:srgbClr val="CD3333"/>
      </a:accent2>
      <a:accent3>
        <a:srgbClr val="FDFCEE"/>
      </a:accent3>
      <a:accent4>
        <a:srgbClr val="351A00"/>
      </a:accent4>
      <a:accent5>
        <a:srgbClr val="E3CAB8"/>
      </a:accent5>
      <a:accent6>
        <a:srgbClr val="BA2D2D"/>
      </a:accent6>
      <a:hlink>
        <a:srgbClr val="9A7F32"/>
      </a:hlink>
      <a:folHlink>
        <a:srgbClr val="ECA07A"/>
      </a:folHlink>
    </a:clrScheme>
    <a:fontScheme name="NOTEBOOK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NOTEBOOK 1">
        <a:dk1>
          <a:srgbClr val="402000"/>
        </a:dk1>
        <a:lt1>
          <a:srgbClr val="FBFAE2"/>
        </a:lt1>
        <a:dk2>
          <a:srgbClr val="996633"/>
        </a:dk2>
        <a:lt2>
          <a:srgbClr val="A08366"/>
        </a:lt2>
        <a:accent1>
          <a:srgbClr val="CE9964"/>
        </a:accent1>
        <a:accent2>
          <a:srgbClr val="CD3333"/>
        </a:accent2>
        <a:accent3>
          <a:srgbClr val="FDFCEE"/>
        </a:accent3>
        <a:accent4>
          <a:srgbClr val="351A00"/>
        </a:accent4>
        <a:accent5>
          <a:srgbClr val="E3CAB8"/>
        </a:accent5>
        <a:accent6>
          <a:srgbClr val="BA2D2D"/>
        </a:accent6>
        <a:hlink>
          <a:srgbClr val="9A7F32"/>
        </a:hlink>
        <a:folHlink>
          <a:srgbClr val="ECA0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TEBOOK 2">
        <a:dk1>
          <a:srgbClr val="402000"/>
        </a:dk1>
        <a:lt1>
          <a:srgbClr val="FFFFFF"/>
        </a:lt1>
        <a:dk2>
          <a:srgbClr val="996633"/>
        </a:dk2>
        <a:lt2>
          <a:srgbClr val="A08366"/>
        </a:lt2>
        <a:accent1>
          <a:srgbClr val="CE9964"/>
        </a:accent1>
        <a:accent2>
          <a:srgbClr val="CD3333"/>
        </a:accent2>
        <a:accent3>
          <a:srgbClr val="FFFFFF"/>
        </a:accent3>
        <a:accent4>
          <a:srgbClr val="351A00"/>
        </a:accent4>
        <a:accent5>
          <a:srgbClr val="E3CAB8"/>
        </a:accent5>
        <a:accent6>
          <a:srgbClr val="BA2D2D"/>
        </a:accent6>
        <a:hlink>
          <a:srgbClr val="9A7F32"/>
        </a:hlink>
        <a:folHlink>
          <a:srgbClr val="ECA0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TEBOOK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TEBOOK 4">
        <a:dk1>
          <a:srgbClr val="1C1C1C"/>
        </a:dk1>
        <a:lt1>
          <a:srgbClr val="FFFFFF"/>
        </a:lt1>
        <a:dk2>
          <a:srgbClr val="000066"/>
        </a:dk2>
        <a:lt2>
          <a:srgbClr val="666699"/>
        </a:lt2>
        <a:accent1>
          <a:srgbClr val="FF5050"/>
        </a:accent1>
        <a:accent2>
          <a:srgbClr val="009999"/>
        </a:accent2>
        <a:accent3>
          <a:srgbClr val="FFFFFF"/>
        </a:accent3>
        <a:accent4>
          <a:srgbClr val="161616"/>
        </a:accent4>
        <a:accent5>
          <a:srgbClr val="FFB3B3"/>
        </a:accent5>
        <a:accent6>
          <a:srgbClr val="008A8A"/>
        </a:accent6>
        <a:hlink>
          <a:srgbClr val="3366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TEBOOK 5">
        <a:dk1>
          <a:srgbClr val="402000"/>
        </a:dk1>
        <a:lt1>
          <a:srgbClr val="3333FF"/>
        </a:lt1>
        <a:dk2>
          <a:srgbClr val="996633"/>
        </a:dk2>
        <a:lt2>
          <a:srgbClr val="A08366"/>
        </a:lt2>
        <a:accent1>
          <a:srgbClr val="CE9964"/>
        </a:accent1>
        <a:accent2>
          <a:srgbClr val="CD3333"/>
        </a:accent2>
        <a:accent3>
          <a:srgbClr val="ADADFF"/>
        </a:accent3>
        <a:accent4>
          <a:srgbClr val="351A00"/>
        </a:accent4>
        <a:accent5>
          <a:srgbClr val="E3CAB8"/>
        </a:accent5>
        <a:accent6>
          <a:srgbClr val="BA2D2D"/>
        </a:accent6>
        <a:hlink>
          <a:srgbClr val="9A7F32"/>
        </a:hlink>
        <a:folHlink>
          <a:srgbClr val="ECA0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TEBOOK 6">
        <a:dk1>
          <a:srgbClr val="402000"/>
        </a:dk1>
        <a:lt1>
          <a:srgbClr val="0099FF"/>
        </a:lt1>
        <a:dk2>
          <a:srgbClr val="996633"/>
        </a:dk2>
        <a:lt2>
          <a:srgbClr val="A08366"/>
        </a:lt2>
        <a:accent1>
          <a:srgbClr val="CE9964"/>
        </a:accent1>
        <a:accent2>
          <a:srgbClr val="CD3333"/>
        </a:accent2>
        <a:accent3>
          <a:srgbClr val="AACAFF"/>
        </a:accent3>
        <a:accent4>
          <a:srgbClr val="351A00"/>
        </a:accent4>
        <a:accent5>
          <a:srgbClr val="E3CAB8"/>
        </a:accent5>
        <a:accent6>
          <a:srgbClr val="BA2D2D"/>
        </a:accent6>
        <a:hlink>
          <a:srgbClr val="9A7F32"/>
        </a:hlink>
        <a:folHlink>
          <a:srgbClr val="ECA0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TEBOOK 7">
        <a:dk1>
          <a:srgbClr val="402000"/>
        </a:dk1>
        <a:lt1>
          <a:srgbClr val="3AAFC6"/>
        </a:lt1>
        <a:dk2>
          <a:srgbClr val="996633"/>
        </a:dk2>
        <a:lt2>
          <a:srgbClr val="A08366"/>
        </a:lt2>
        <a:accent1>
          <a:srgbClr val="CE9964"/>
        </a:accent1>
        <a:accent2>
          <a:srgbClr val="CD3333"/>
        </a:accent2>
        <a:accent3>
          <a:srgbClr val="AED4DF"/>
        </a:accent3>
        <a:accent4>
          <a:srgbClr val="351A00"/>
        </a:accent4>
        <a:accent5>
          <a:srgbClr val="E3CAB8"/>
        </a:accent5>
        <a:accent6>
          <a:srgbClr val="BA2D2D"/>
        </a:accent6>
        <a:hlink>
          <a:srgbClr val="9A7F32"/>
        </a:hlink>
        <a:folHlink>
          <a:srgbClr val="ECA0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TEBOOK 8">
        <a:dk1>
          <a:srgbClr val="402000"/>
        </a:dk1>
        <a:lt1>
          <a:srgbClr val="E577E0"/>
        </a:lt1>
        <a:dk2>
          <a:srgbClr val="996633"/>
        </a:dk2>
        <a:lt2>
          <a:srgbClr val="A08366"/>
        </a:lt2>
        <a:accent1>
          <a:srgbClr val="CE9964"/>
        </a:accent1>
        <a:accent2>
          <a:srgbClr val="CD3333"/>
        </a:accent2>
        <a:accent3>
          <a:srgbClr val="F0BDED"/>
        </a:accent3>
        <a:accent4>
          <a:srgbClr val="351A00"/>
        </a:accent4>
        <a:accent5>
          <a:srgbClr val="E3CAB8"/>
        </a:accent5>
        <a:accent6>
          <a:srgbClr val="BA2D2D"/>
        </a:accent6>
        <a:hlink>
          <a:srgbClr val="9A7F32"/>
        </a:hlink>
        <a:folHlink>
          <a:srgbClr val="ECA0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TEBOOK 9">
        <a:dk1>
          <a:srgbClr val="402000"/>
        </a:dk1>
        <a:lt1>
          <a:srgbClr val="EEA8EB"/>
        </a:lt1>
        <a:dk2>
          <a:srgbClr val="996633"/>
        </a:dk2>
        <a:lt2>
          <a:srgbClr val="A08366"/>
        </a:lt2>
        <a:accent1>
          <a:srgbClr val="CE9964"/>
        </a:accent1>
        <a:accent2>
          <a:srgbClr val="CD3333"/>
        </a:accent2>
        <a:accent3>
          <a:srgbClr val="F5D1F3"/>
        </a:accent3>
        <a:accent4>
          <a:srgbClr val="351A00"/>
        </a:accent4>
        <a:accent5>
          <a:srgbClr val="E3CAB8"/>
        </a:accent5>
        <a:accent6>
          <a:srgbClr val="BA2D2D"/>
        </a:accent6>
        <a:hlink>
          <a:srgbClr val="9A7F32"/>
        </a:hlink>
        <a:folHlink>
          <a:srgbClr val="ECA0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TEBOOK 10">
        <a:dk1>
          <a:srgbClr val="402000"/>
        </a:dk1>
        <a:lt1>
          <a:srgbClr val="E699F5"/>
        </a:lt1>
        <a:dk2>
          <a:srgbClr val="996633"/>
        </a:dk2>
        <a:lt2>
          <a:srgbClr val="A08366"/>
        </a:lt2>
        <a:accent1>
          <a:srgbClr val="CE9964"/>
        </a:accent1>
        <a:accent2>
          <a:srgbClr val="CD3333"/>
        </a:accent2>
        <a:accent3>
          <a:srgbClr val="F0CAF9"/>
        </a:accent3>
        <a:accent4>
          <a:srgbClr val="351A00"/>
        </a:accent4>
        <a:accent5>
          <a:srgbClr val="E3CAB8"/>
        </a:accent5>
        <a:accent6>
          <a:srgbClr val="BA2D2D"/>
        </a:accent6>
        <a:hlink>
          <a:srgbClr val="9A7F32"/>
        </a:hlink>
        <a:folHlink>
          <a:srgbClr val="ECA07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FILMSTAR</Template>
  <TotalTime>1613</TotalTime>
  <Words>828</Words>
  <Application>Microsoft Office PowerPoint</Application>
  <PresentationFormat>On-screen Show (4:3)</PresentationFormat>
  <Paragraphs>68</Paragraphs>
  <Slides>112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4" baseType="lpstr">
      <vt:lpstr>Times New Roman</vt:lpstr>
      <vt:lpstr>NOTEBOOK</vt:lpstr>
      <vt:lpstr>Image Compression </vt:lpstr>
      <vt:lpstr>DATA COMPRESSION</vt:lpstr>
      <vt:lpstr>WHAT IS DATA COMPRESSION</vt:lpstr>
      <vt:lpstr>PowerPoint Presentation</vt:lpstr>
      <vt:lpstr>PowerPoint Presentation</vt:lpstr>
      <vt:lpstr>DATA COMPRESSION STRATEGIES</vt:lpstr>
      <vt:lpstr>PowerPoint Presentation</vt:lpstr>
      <vt:lpstr>Lossless Compression</vt:lpstr>
      <vt:lpstr>  Run-length Encoder Technique</vt:lpstr>
      <vt:lpstr>Disadvantage</vt:lpstr>
      <vt:lpstr>Huffman Encoding</vt:lpstr>
      <vt:lpstr>Contd……</vt:lpstr>
      <vt:lpstr>Example of Huffman Encoding</vt:lpstr>
      <vt:lpstr>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Delta Encoding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Lossy Compression </vt:lpstr>
      <vt:lpstr>Lossy Compression Techniques</vt:lpstr>
      <vt:lpstr> JPEG Image Compression  </vt:lpstr>
      <vt:lpstr> JPEG Image Compression Method</vt:lpstr>
      <vt:lpstr> JPEG Image Un-compression Method</vt:lpstr>
      <vt:lpstr>PowerPoint Presentation</vt:lpstr>
      <vt:lpstr>PowerPoint Presentation</vt:lpstr>
      <vt:lpstr>Effects Of Compression Ratio</vt:lpstr>
    </vt:vector>
  </TitlesOfParts>
  <Company>Zenith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BIOMETRIC SYSTEMS</dc:title>
  <dc:creator>Narendra</dc:creator>
  <cp:lastModifiedBy>Admin1</cp:lastModifiedBy>
  <cp:revision>103</cp:revision>
  <dcterms:created xsi:type="dcterms:W3CDTF">2006-11-10T03:29:54Z</dcterms:created>
  <dcterms:modified xsi:type="dcterms:W3CDTF">2023-03-20T05:02:09Z</dcterms:modified>
</cp:coreProperties>
</file>